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5" r:id="rId4"/>
    <p:sldId id="273" r:id="rId5"/>
    <p:sldId id="301" r:id="rId6"/>
    <p:sldId id="276" r:id="rId7"/>
    <p:sldId id="311" r:id="rId8"/>
    <p:sldId id="296" r:id="rId9"/>
    <p:sldId id="297" r:id="rId10"/>
    <p:sldId id="281" r:id="rId11"/>
    <p:sldId id="310" r:id="rId12"/>
    <p:sldId id="303" r:id="rId13"/>
    <p:sldId id="298" r:id="rId14"/>
    <p:sldId id="306" r:id="rId15"/>
    <p:sldId id="304" r:id="rId16"/>
    <p:sldId id="269" r:id="rId17"/>
    <p:sldId id="307" r:id="rId18"/>
    <p:sldId id="308" r:id="rId19"/>
    <p:sldId id="309" r:id="rId20"/>
    <p:sldId id="290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00CC66"/>
    <a:srgbClr val="CCFF99"/>
    <a:srgbClr val="CCFFCC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38" autoAdjust="0"/>
  </p:normalViewPr>
  <p:slideViewPr>
    <p:cSldViewPr showGuides="1"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86718-A23D-4628-A5B8-92A70FB2FA9D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3BB88-E5F7-488A-AE82-8288DCC5A3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51734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B88-E5F7-488A-AE82-8288DCC5A3BE}" type="slidenum">
              <a:rPr lang="es-CL" smtClean="0"/>
              <a:pPr/>
              <a:t>4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70742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B88-E5F7-488A-AE82-8288DCC5A3BE}" type="slidenum">
              <a:rPr lang="es-CL" smtClean="0"/>
              <a:pPr/>
              <a:t>5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70742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B88-E5F7-488A-AE82-8288DCC5A3BE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70742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B88-E5F7-488A-AE82-8288DCC5A3BE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70742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530600" cy="107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606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6333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5157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364208" y="476672"/>
            <a:ext cx="6322592" cy="648072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s-CL" sz="1600" dirty="0" err="1" smtClean="0"/>
              <a:t>wer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2192936" cy="670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860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30774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5252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8072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7667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6368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96817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77436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0F3D9"/>
            </a:gs>
            <a:gs pos="58000">
              <a:schemeClr val="bg1"/>
            </a:gs>
            <a:gs pos="0">
              <a:schemeClr val="bg1"/>
            </a:gs>
            <a:gs pos="0">
              <a:schemeClr val="bg1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5D95-7D98-4B36-ACC7-838D4947FA8F}" type="datetimeFigureOut">
              <a:rPr lang="es-CL" smtClean="0"/>
              <a:pPr/>
              <a:t>24-05-2013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4929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ogota.gov.c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43608" y="4789601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+mj-lt"/>
              </a:rPr>
              <a:t>Presentación </a:t>
            </a:r>
            <a:r>
              <a:rPr lang="es-CO" b="1" dirty="0" smtClean="0">
                <a:latin typeface="+mj-lt"/>
              </a:rPr>
              <a:t>a la Secretaría de</a:t>
            </a:r>
          </a:p>
          <a:p>
            <a:r>
              <a:rPr lang="es-CO" b="1" dirty="0" smtClean="0">
                <a:latin typeface="+mj-lt"/>
              </a:rPr>
              <a:t>Desarrollo Económico de Bogotá D.C.</a:t>
            </a:r>
            <a:endParaRPr lang="es-CO" b="1" dirty="0" smtClean="0">
              <a:latin typeface="+mj-lt"/>
            </a:endParaRPr>
          </a:p>
          <a:p>
            <a:r>
              <a:rPr lang="es-CO" b="1" dirty="0" smtClean="0">
                <a:latin typeface="+mj-lt"/>
              </a:rPr>
              <a:t>Mayo de 2013</a:t>
            </a:r>
            <a:endParaRPr lang="es-CO" b="1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7744" y="836712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Formación de Empresa Sostenible a partir del manejo Integral de los Residuos Sólidos, para la reducción de la Pobreza de las familias recicladoras </a:t>
            </a:r>
            <a:r>
              <a:rPr lang="es-CO" sz="2400" dirty="0" smtClean="0"/>
              <a:t>de Bogotá D.C.</a:t>
            </a:r>
            <a:endParaRPr lang="es-CO" sz="2400" dirty="0"/>
          </a:p>
        </p:txBody>
      </p:sp>
      <p:pic>
        <p:nvPicPr>
          <p:cNvPr id="2" name="Picture 2" descr="Inicio">
            <a:hlinkClick r:id="rId2" tooltip="Inici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25144"/>
            <a:ext cx="11608165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97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404664"/>
            <a:ext cx="3384376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Que se Obtiene…?</a:t>
            </a:r>
            <a:endParaRPr lang="es-CL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56612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Combustible </a:t>
            </a:r>
            <a:r>
              <a:rPr lang="es-CO" sz="2400" b="1" dirty="0" smtClean="0"/>
              <a:t>Industrial </a:t>
            </a:r>
            <a:r>
              <a:rPr lang="es-CO" sz="2400" b="1" dirty="0" smtClean="0"/>
              <a:t>Limpio</a:t>
            </a:r>
          </a:p>
          <a:p>
            <a:r>
              <a:rPr lang="es-CO" sz="2400" b="1" dirty="0" smtClean="0"/>
              <a:t>Y Derivados como la </a:t>
            </a:r>
            <a:r>
              <a:rPr lang="es-CO" sz="2400" b="1" dirty="0" err="1" smtClean="0"/>
              <a:t>Plastolina</a:t>
            </a:r>
            <a:r>
              <a:rPr lang="es-CO" sz="2400" b="1" dirty="0" smtClean="0"/>
              <a:t>, el </a:t>
            </a:r>
            <a:r>
              <a:rPr lang="es-CO" sz="2400" b="1" dirty="0" err="1" smtClean="0"/>
              <a:t>PlastoDiesel</a:t>
            </a:r>
            <a:r>
              <a:rPr lang="es-CO" sz="2400" b="1" dirty="0" smtClean="0"/>
              <a:t> y el Fuel-</a:t>
            </a:r>
            <a:r>
              <a:rPr lang="es-CO" sz="2400" b="1" dirty="0" err="1" smtClean="0"/>
              <a:t>Oil</a:t>
            </a:r>
            <a:endParaRPr lang="es-CO" sz="2400" b="1" dirty="0"/>
          </a:p>
        </p:txBody>
      </p:sp>
      <p:pic>
        <p:nvPicPr>
          <p:cNvPr id="3" name="Picture 2" descr="C:\Procesos\Pirolisis\Fotos\DSC0042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2703347" cy="4068104"/>
          </a:xfrm>
          <a:prstGeom prst="rect">
            <a:avLst/>
          </a:prstGeom>
          <a:noFill/>
        </p:spPr>
      </p:pic>
      <p:pic>
        <p:nvPicPr>
          <p:cNvPr id="10241" name="Picture 1" descr="C:\Procesos\Pirolisis\Fotos\Reciclovia\Logo Provisional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947874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43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404664"/>
            <a:ext cx="3384376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Que se Obtiene…?</a:t>
            </a:r>
            <a:endParaRPr lang="es-CL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58772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Gasolina y Diesel para uso Vehicular</a:t>
            </a:r>
            <a:endParaRPr lang="es-CO" sz="2400" b="1" dirty="0"/>
          </a:p>
        </p:txBody>
      </p:sp>
      <p:pic>
        <p:nvPicPr>
          <p:cNvPr id="36866" name="Picture 2" descr="C:\Procesos\Pirolisis\Fotos\Reciclovia\2013-03-16 10.44.22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888227" cy="4582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43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048672" cy="648072"/>
          </a:xfrm>
        </p:spPr>
        <p:txBody>
          <a:bodyPr>
            <a:noAutofit/>
          </a:bodyPr>
          <a:lstStyle/>
          <a:p>
            <a:r>
              <a:rPr lang="es-CL" sz="2800" dirty="0" smtClean="0"/>
              <a:t>Cual es el Potencial de esta Solución…?</a:t>
            </a:r>
            <a:endParaRPr lang="es-CL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475656" y="59399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Disponibilidad de “Materia Prima” y posible tamaño de plantas.</a:t>
            </a:r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87218"/>
            <a:ext cx="7416824" cy="45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14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048672" cy="648072"/>
          </a:xfrm>
        </p:spPr>
        <p:txBody>
          <a:bodyPr>
            <a:noAutofit/>
          </a:bodyPr>
          <a:lstStyle/>
          <a:p>
            <a:r>
              <a:rPr lang="es-CL" sz="2800" dirty="0" smtClean="0"/>
              <a:t>Cual es el Potencial de esta Solución…?</a:t>
            </a:r>
            <a:endParaRPr lang="es-CL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772816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Potencial de producción de crudo caso Bogotá y zonas de Influencia</a:t>
            </a:r>
          </a:p>
          <a:p>
            <a:endParaRPr lang="es-CO" sz="2000" b="1" dirty="0" smtClean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Plástico </a:t>
            </a:r>
            <a:r>
              <a:rPr lang="es-CO" sz="1600" dirty="0"/>
              <a:t>Basura que diariamente va a parar al R. S. Doña </a:t>
            </a:r>
            <a:r>
              <a:rPr lang="es-CO" sz="1600" dirty="0" smtClean="0"/>
              <a:t>Juana	</a:t>
            </a:r>
            <a:r>
              <a:rPr lang="es-CO" sz="1600" b="1" dirty="0" smtClean="0"/>
              <a:t>450 tpd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Crudo </a:t>
            </a:r>
            <a:r>
              <a:rPr lang="es-CO" sz="1600" dirty="0"/>
              <a:t>derivable de este </a:t>
            </a:r>
            <a:r>
              <a:rPr lang="es-CO" sz="1600" dirty="0" smtClean="0"/>
              <a:t>plástico				</a:t>
            </a:r>
            <a:r>
              <a:rPr lang="es-CO" sz="1600" b="1" dirty="0" smtClean="0"/>
              <a:t>2.700 </a:t>
            </a:r>
            <a:r>
              <a:rPr lang="es-CO" sz="1600" b="1" dirty="0"/>
              <a:t>bbl/</a:t>
            </a:r>
            <a:r>
              <a:rPr lang="es-CO" sz="1600" b="1" dirty="0" smtClean="0"/>
              <a:t>d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Valor </a:t>
            </a:r>
            <a:r>
              <a:rPr lang="es-CO" sz="1600" dirty="0"/>
              <a:t>potencial de este crudo a precios de mercado a US $ 90 / </a:t>
            </a:r>
            <a:r>
              <a:rPr lang="es-CO" sz="1600" dirty="0" smtClean="0"/>
              <a:t>bbl	</a:t>
            </a:r>
            <a:r>
              <a:rPr lang="es-CO" sz="1600" b="1" dirty="0" smtClean="0"/>
              <a:t>US </a:t>
            </a:r>
            <a:r>
              <a:rPr lang="es-CO" sz="1600" b="1" dirty="0"/>
              <a:t>$ </a:t>
            </a:r>
            <a:r>
              <a:rPr lang="es-CO" sz="1600" b="1" dirty="0" smtClean="0"/>
              <a:t>243.000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Generación </a:t>
            </a:r>
            <a:r>
              <a:rPr lang="es-CO" sz="1600" dirty="0"/>
              <a:t>de Nuevos Empleos en el </a:t>
            </a:r>
            <a:r>
              <a:rPr lang="es-CO" sz="1600" dirty="0" smtClean="0"/>
              <a:t>Reciclaje			</a:t>
            </a:r>
            <a:r>
              <a:rPr lang="es-CO" sz="1600" b="1" dirty="0" smtClean="0"/>
              <a:t>5.000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Potencial económico mensual sobre </a:t>
            </a:r>
            <a:r>
              <a:rPr lang="es-CO" sz="1600" dirty="0" smtClean="0"/>
              <a:t>inversión; Planta </a:t>
            </a:r>
            <a:r>
              <a:rPr lang="es-CO" sz="1600" dirty="0"/>
              <a:t>de </a:t>
            </a:r>
            <a:r>
              <a:rPr lang="es-CO" sz="1600" dirty="0" smtClean="0"/>
              <a:t>30 </a:t>
            </a:r>
            <a:r>
              <a:rPr lang="es-CO" sz="1600" dirty="0"/>
              <a:t>tpd. 	</a:t>
            </a:r>
            <a:r>
              <a:rPr lang="es-CO" sz="1600" b="1" dirty="0" smtClean="0"/>
              <a:t>EBITDA </a:t>
            </a:r>
            <a:r>
              <a:rPr lang="es-CO" sz="1600" b="1" dirty="0"/>
              <a:t>del 12 %</a:t>
            </a:r>
          </a:p>
          <a:p>
            <a:pPr>
              <a:buClr>
                <a:srgbClr val="00B050"/>
              </a:buClr>
              <a:buSzPct val="120000"/>
            </a:pPr>
            <a:r>
              <a:rPr lang="es-CO" sz="1600" dirty="0" smtClean="0"/>
              <a:t>			</a:t>
            </a:r>
          </a:p>
          <a:p>
            <a:pPr marL="457200" indent="-457200">
              <a:buClr>
                <a:srgbClr val="00B050"/>
              </a:buClr>
              <a:buSzPct val="120000"/>
            </a:pPr>
            <a:endParaRPr lang="es-ES_tradnl" sz="1600" dirty="0"/>
          </a:p>
          <a:p>
            <a:endParaRPr lang="es-CO" sz="1600" dirty="0" smtClean="0"/>
          </a:p>
          <a:p>
            <a:endParaRPr lang="es-CO" sz="1600" dirty="0" smtClean="0"/>
          </a:p>
          <a:p>
            <a:endParaRPr lang="es-CO" sz="1600" b="1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65104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7"/>
          <p:cNvGrpSpPr/>
          <p:nvPr/>
        </p:nvGrpSpPr>
        <p:grpSpPr>
          <a:xfrm>
            <a:off x="4716016" y="4293096"/>
            <a:ext cx="3672408" cy="1896211"/>
            <a:chOff x="3995936" y="4221088"/>
            <a:chExt cx="3672408" cy="1896211"/>
          </a:xfrm>
        </p:grpSpPr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4293096"/>
              <a:ext cx="2736304" cy="1824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ECP_Iguana2_Col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95936" y="4221088"/>
              <a:ext cx="1348772" cy="44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614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7864" y="692696"/>
            <a:ext cx="4248472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Beneficios Sociales</a:t>
            </a:r>
            <a:endParaRPr lang="es-CL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772816"/>
            <a:ext cx="4356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sz="2000" dirty="0" smtClean="0"/>
              <a:t>Educación Ambiental.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sz="2000" dirty="0" smtClean="0"/>
              <a:t>Generación de Ingresos a la comunidad Recicladora.</a:t>
            </a:r>
            <a:endParaRPr lang="es-CL" sz="2000" dirty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sz="2000" dirty="0" smtClean="0"/>
              <a:t>Transformación Socio Laboral de las familias Recicladoras.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Mejoramiento de la calidad de vida de las familias recicladoras beneficiarias.</a:t>
            </a:r>
            <a:endParaRPr lang="es-CO" sz="2000" dirty="0"/>
          </a:p>
          <a:p>
            <a:pPr marL="285750" indent="-285750">
              <a:buFont typeface="Arial" pitchFamily="34" charset="0"/>
              <a:buChar char="•"/>
            </a:pPr>
            <a:endParaRPr lang="es-CL" sz="2000" dirty="0" smtClean="0"/>
          </a:p>
          <a:p>
            <a:pPr marL="285750" indent="-285750"/>
            <a:endParaRPr lang="es-CL" sz="2000" dirty="0"/>
          </a:p>
          <a:p>
            <a:endParaRPr lang="es-CL" sz="2000" dirty="0"/>
          </a:p>
        </p:txBody>
      </p:sp>
      <p:pic>
        <p:nvPicPr>
          <p:cNvPr id="5" name="Picture 2" descr="C:\Documents and Settings\Administrador\Mis documentos\Mis imágenes\vidrio andino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09120"/>
            <a:ext cx="2376264" cy="1800200"/>
          </a:xfrm>
          <a:prstGeom prst="rect">
            <a:avLst/>
          </a:prstGeom>
          <a:noFill/>
        </p:spPr>
      </p:pic>
      <p:pic>
        <p:nvPicPr>
          <p:cNvPr id="6" name="Picture 4" descr="C:\Documents and Settings\Administrador\Mis documentos\Mis imágenes\proceda leon XIII 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2448272" cy="1728192"/>
          </a:xfrm>
          <a:prstGeom prst="rect">
            <a:avLst/>
          </a:prstGeom>
          <a:noFill/>
        </p:spPr>
      </p:pic>
      <p:pic>
        <p:nvPicPr>
          <p:cNvPr id="7" name="Picture 7" descr="C:\Documents and Settings\Administrador\Mis documentos\Mis imágenes\reinado\desfile de modas 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01008"/>
            <a:ext cx="2304256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17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7864" y="692696"/>
            <a:ext cx="4248472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Beneficios Ambientales</a:t>
            </a:r>
            <a:endParaRPr lang="es-CL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772816"/>
            <a:ext cx="43569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Evita </a:t>
            </a:r>
            <a:r>
              <a:rPr lang="es-CL" dirty="0"/>
              <a:t>la contaminación de playas, ríos y </a:t>
            </a:r>
            <a:r>
              <a:rPr lang="es-CL" dirty="0" smtClean="0"/>
              <a:t>océanos.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Permite </a:t>
            </a:r>
            <a:r>
              <a:rPr lang="es-CL" dirty="0"/>
              <a:t>el aprovechamiento de los plásticos no reciclables que van a los rellenos </a:t>
            </a:r>
            <a:r>
              <a:rPr lang="es-CL" dirty="0" smtClean="0"/>
              <a:t>Sanitarios.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Disminuye </a:t>
            </a:r>
            <a:r>
              <a:rPr lang="es-CL" dirty="0"/>
              <a:t>la presión sobre los rellenos sanitarios </a:t>
            </a:r>
            <a:r>
              <a:rPr lang="es-CL" dirty="0" smtClean="0"/>
              <a:t>; los </a:t>
            </a:r>
            <a:r>
              <a:rPr lang="es-CL" dirty="0"/>
              <a:t>plásticos ocupan el 20 % del volumen de las </a:t>
            </a:r>
            <a:r>
              <a:rPr lang="es-CL" dirty="0" smtClean="0"/>
              <a:t>basuras domésticas.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Optimiza </a:t>
            </a:r>
            <a:r>
              <a:rPr lang="es-CL" dirty="0"/>
              <a:t>el uso de los recursos naturales: Petróleo </a:t>
            </a:r>
            <a:r>
              <a:rPr lang="es-CL" dirty="0" smtClean="0"/>
              <a:t>Crudo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Permite </a:t>
            </a:r>
            <a:r>
              <a:rPr lang="es-CL" dirty="0"/>
              <a:t>el cierre de la cadena Petróleo-Plástico, al reciclar la basura de plástico </a:t>
            </a:r>
            <a:r>
              <a:rPr lang="es-CL" dirty="0" smtClean="0"/>
              <a:t>a Petróleo </a:t>
            </a:r>
            <a:r>
              <a:rPr lang="es-CL" dirty="0"/>
              <a:t>Crudo</a:t>
            </a:r>
            <a:r>
              <a:rPr lang="es-CL" dirty="0" smtClean="0"/>
              <a:t>. (Aparece el eslabón perdido Plástico-Petróleo).</a:t>
            </a:r>
            <a:endParaRPr lang="es-CL" dirty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endParaRPr lang="es-CO" dirty="0"/>
          </a:p>
          <a:p>
            <a:pPr marL="285750" indent="-285750">
              <a:buFont typeface="Arial" pitchFamily="34" charset="0"/>
              <a:buChar char="•"/>
            </a:pPr>
            <a:endParaRPr lang="es-CL" dirty="0" smtClean="0"/>
          </a:p>
          <a:p>
            <a:pPr marL="285750" indent="-285750"/>
            <a:endParaRPr lang="es-CL" dirty="0"/>
          </a:p>
          <a:p>
            <a:endParaRPr lang="es-CL" dirty="0"/>
          </a:p>
        </p:txBody>
      </p:sp>
      <p:pic>
        <p:nvPicPr>
          <p:cNvPr id="23554" name="Picture 2" descr="http://www.laverdaduniversal.org/images/tro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969" y="2204864"/>
            <a:ext cx="420803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717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504056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Presupuesto del Proyecto</a:t>
            </a:r>
            <a:endParaRPr lang="es-C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7033113" cy="51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8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504056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Presupuesto del Proyecto</a:t>
            </a:r>
            <a:endParaRPr lang="es-C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74235" cy="433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8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504056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Presupuesto del Proyecto</a:t>
            </a:r>
            <a:endParaRPr lang="es-CL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85607" cy="49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8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504056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Presupuesto del Proyecto</a:t>
            </a:r>
            <a:endParaRPr lang="es-CL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364115" cy="361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8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000" b="1" dirty="0" smtClean="0"/>
              <a:t>ÍNDICE</a:t>
            </a:r>
            <a:endParaRPr lang="es-CL" sz="4000" b="1" dirty="0"/>
          </a:p>
        </p:txBody>
      </p:sp>
      <p:sp>
        <p:nvSpPr>
          <p:cNvPr id="4" name="3 Rectángulo"/>
          <p:cNvSpPr/>
          <p:nvPr/>
        </p:nvSpPr>
        <p:spPr>
          <a:xfrm>
            <a:off x="1080120" y="1556792"/>
            <a:ext cx="7020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Quienes somos (Alianza Estratégica)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Cual es el problema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Cual es la solución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Como funciona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Que se obtiene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Cual es el Potencial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Beneficios Sociales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Beneficios ambientales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Presupuesto del Proyecto</a:t>
            </a:r>
          </a:p>
        </p:txBody>
      </p:sp>
    </p:spTree>
    <p:extLst>
      <p:ext uri="{BB962C8B-B14F-4D97-AF65-F5344CB8AC3E}">
        <p14:creationId xmlns="" xmlns:p14="http://schemas.microsoft.com/office/powerpoint/2010/main" val="26423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476672"/>
            <a:ext cx="2376264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Preguntas…?</a:t>
            </a:r>
            <a:endParaRPr lang="es-CL" sz="3200" dirty="0"/>
          </a:p>
        </p:txBody>
      </p:sp>
      <p:pic>
        <p:nvPicPr>
          <p:cNvPr id="1026" name="Picture 2" descr="C:\Fotos\Generacion_2013\2013-04-12\DSC0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472608" cy="363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28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9224" y="476672"/>
            <a:ext cx="6984776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Quienes Somos Calderón Laboratorios...?</a:t>
            </a:r>
            <a:endParaRPr lang="es-C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680588"/>
            <a:ext cx="3024336" cy="226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3 Rectángulo"/>
          <p:cNvSpPr/>
          <p:nvPr/>
        </p:nvSpPr>
        <p:spPr>
          <a:xfrm>
            <a:off x="395536" y="1556792"/>
            <a:ext cx="70202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Empresa </a:t>
            </a:r>
            <a:r>
              <a:rPr lang="es-CO" sz="2000" dirty="0"/>
              <a:t>Fundada en </a:t>
            </a:r>
            <a:r>
              <a:rPr lang="es-CO" sz="2000" dirty="0" smtClean="0"/>
              <a:t>1993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Laboratorio </a:t>
            </a:r>
            <a:r>
              <a:rPr lang="es-CO" sz="2000" dirty="0"/>
              <a:t>de Prestación de Servicios </a:t>
            </a:r>
            <a:r>
              <a:rPr lang="es-CO" sz="2000" dirty="0" smtClean="0"/>
              <a:t>Analíticos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Suelos</a:t>
            </a:r>
            <a:r>
              <a:rPr lang="es-CO" sz="2000" dirty="0"/>
              <a:t>, Aguas, Tejidos Vegetales; </a:t>
            </a:r>
            <a:r>
              <a:rPr lang="es-CO" sz="2000" dirty="0" smtClean="0"/>
              <a:t>1996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Microbiología</a:t>
            </a:r>
            <a:r>
              <a:rPr lang="es-CO" sz="2000" dirty="0"/>
              <a:t>; </a:t>
            </a:r>
            <a:r>
              <a:rPr lang="es-CO" sz="2000" dirty="0" smtClean="0"/>
              <a:t>1998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Metales </a:t>
            </a:r>
            <a:r>
              <a:rPr lang="es-CO" sz="2000" dirty="0"/>
              <a:t>Pesados; </a:t>
            </a:r>
            <a:r>
              <a:rPr lang="es-CO" sz="2000" dirty="0" smtClean="0"/>
              <a:t>2003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Ingeniería </a:t>
            </a:r>
            <a:r>
              <a:rPr lang="es-CO" sz="2000" dirty="0"/>
              <a:t>Ambiental; </a:t>
            </a:r>
            <a:r>
              <a:rPr lang="es-CO" sz="2000" dirty="0" smtClean="0"/>
              <a:t>2005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Ing. Compostaje </a:t>
            </a:r>
            <a:r>
              <a:rPr lang="es-CO" sz="2000" dirty="0"/>
              <a:t>y </a:t>
            </a:r>
            <a:r>
              <a:rPr lang="es-CO" sz="2000" dirty="0" smtClean="0"/>
              <a:t>Reciclaje </a:t>
            </a:r>
            <a:r>
              <a:rPr lang="es-CO" sz="2000" dirty="0"/>
              <a:t>de Materia Orgánica; </a:t>
            </a:r>
            <a:r>
              <a:rPr lang="es-CO" sz="2000" dirty="0" smtClean="0"/>
              <a:t>2008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Certificación </a:t>
            </a:r>
            <a:r>
              <a:rPr lang="es-CO" sz="2000" dirty="0"/>
              <a:t>ISO 9001-</a:t>
            </a:r>
            <a:r>
              <a:rPr lang="es-CO" sz="2000" dirty="0" smtClean="0"/>
              <a:t>2008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Obtención </a:t>
            </a:r>
            <a:r>
              <a:rPr lang="es-CO" sz="2000" dirty="0"/>
              <a:t>de Biochar, Pirólisis, </a:t>
            </a:r>
            <a:r>
              <a:rPr lang="es-CO" sz="2000" dirty="0" smtClean="0"/>
              <a:t>2010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Reciclaje </a:t>
            </a:r>
            <a:r>
              <a:rPr lang="es-CO" sz="2000" dirty="0"/>
              <a:t>Terciario de Plásticos, 2011 </a:t>
            </a:r>
            <a:r>
              <a:rPr lang="en-US" sz="2000" dirty="0" smtClean="0"/>
              <a:t>–</a:t>
            </a:r>
            <a:r>
              <a:rPr lang="es-CO" sz="2000" dirty="0" smtClean="0"/>
              <a:t> 2012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Pirólisis </a:t>
            </a:r>
            <a:r>
              <a:rPr lang="es-CO" sz="2000" dirty="0"/>
              <a:t>de Plásticos; </a:t>
            </a:r>
            <a:r>
              <a:rPr lang="es-CO" sz="2000" dirty="0" smtClean="0"/>
              <a:t>2012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Acreditación </a:t>
            </a:r>
            <a:r>
              <a:rPr lang="es-CO" sz="2000" dirty="0"/>
              <a:t>IDEAM - ISO 17025; </a:t>
            </a:r>
            <a:r>
              <a:rPr lang="es-CO" sz="2000" dirty="0" smtClean="0"/>
              <a:t>2013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Planta </a:t>
            </a:r>
            <a:r>
              <a:rPr lang="es-CO" sz="2000" dirty="0"/>
              <a:t>Piloto de Combustibles; 2013</a:t>
            </a:r>
            <a:endParaRPr lang="es-ES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2"/>
            <a:ext cx="2975421" cy="223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98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99992" y="404664"/>
            <a:ext cx="396044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Cual es el Problema…?</a:t>
            </a:r>
            <a:endParaRPr lang="es-CL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267744" y="14847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b="1" dirty="0"/>
          </a:p>
        </p:txBody>
      </p:sp>
      <p:pic>
        <p:nvPicPr>
          <p:cNvPr id="6" name="Picture 5" descr="C:\Documents and Settings\Administrador\Mis documentos\CAMBIOS PAGINA WEB\DSC02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3427580" cy="3672408"/>
          </a:xfrm>
          <a:prstGeom prst="rect">
            <a:avLst/>
          </a:prstGeom>
          <a:noFill/>
        </p:spPr>
      </p:pic>
      <p:pic>
        <p:nvPicPr>
          <p:cNvPr id="7" name="Picture 2" descr="C:\Documents and Settings\Administrador\Mis documentos\Mis imágenes\desfile de modas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32856"/>
            <a:ext cx="3672408" cy="367240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835696" y="119675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Alto Índice de Pobreza y Falta de Opciones de aprovechamiento de materiales potencialmente Reciclables.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4706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Administrador\Mis documentos\Mis imágenes\PROCEDA II\PROCEDA II 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40500"/>
            <a:ext cx="4536504" cy="2851356"/>
          </a:xfrm>
          <a:prstGeom prst="rect">
            <a:avLst/>
          </a:prstGeom>
          <a:noFill/>
        </p:spPr>
      </p:pic>
      <p:pic>
        <p:nvPicPr>
          <p:cNvPr id="16" name="Picture 3" descr="C:\Documents and Settings\kevin andres\mis documentos\canteras\MIS IMAGENES\Dia del humedal\Dia del humedal 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51520" y="4077072"/>
            <a:ext cx="3034680" cy="263352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4464496" cy="648072"/>
          </a:xfrm>
        </p:spPr>
        <p:txBody>
          <a:bodyPr>
            <a:noAutofit/>
          </a:bodyPr>
          <a:lstStyle/>
          <a:p>
            <a:r>
              <a:rPr lang="es-CL" sz="3200" dirty="0"/>
              <a:t>Cual es el Problema…?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267744" y="112474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El eslabón perdido </a:t>
            </a:r>
            <a:r>
              <a:rPr lang="es-CO" b="1" dirty="0" smtClean="0"/>
              <a:t>en la cadena Petróleo-Plástico-...</a:t>
            </a:r>
            <a:endParaRPr lang="es-CO" b="1" dirty="0" smtClean="0"/>
          </a:p>
          <a:p>
            <a:r>
              <a:rPr lang="es-CO" b="1" dirty="0" smtClean="0"/>
              <a:t>Los residuos plásticos no vuelven a ser lo que fueron!</a:t>
            </a:r>
            <a:endParaRPr lang="es-CL" b="1" dirty="0"/>
          </a:p>
        </p:txBody>
      </p:sp>
      <p:pic>
        <p:nvPicPr>
          <p:cNvPr id="22" name="Picture 21" descr="images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6" y="2214818"/>
            <a:ext cx="1236458" cy="92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arrow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39141"/>
            <a:ext cx="1818042" cy="1525963"/>
          </a:xfrm>
          <a:prstGeom prst="rect">
            <a:avLst/>
          </a:prstGeom>
        </p:spPr>
      </p:pic>
      <p:pic>
        <p:nvPicPr>
          <p:cNvPr id="17" name="Picture 2" descr="C:\Documents and Settings\kevin andres\mis documentos\ejec proceda\aplicacion proceda\DSC033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988840"/>
            <a:ext cx="2775066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82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7984" y="548680"/>
            <a:ext cx="3744416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Cual es la Solución…?</a:t>
            </a:r>
            <a:endParaRPr lang="es-CL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736899" cy="524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06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24128" y="548680"/>
            <a:ext cx="2376264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Primer paso</a:t>
            </a:r>
            <a:endParaRPr lang="es-CL" sz="3200" dirty="0"/>
          </a:p>
        </p:txBody>
      </p:sp>
      <p:pic>
        <p:nvPicPr>
          <p:cNvPr id="37891" name="Picture 3" descr="C:\Procesos\Pirolisis\Fotos\DSC0522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729540" cy="409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06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6056" y="476672"/>
            <a:ext cx="3456384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Como Funciona…?</a:t>
            </a:r>
            <a:endParaRPr lang="es-CL" sz="3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13467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Banco de Laboratorio</a:t>
            </a:r>
            <a:endParaRPr lang="es-CO" dirty="0"/>
          </a:p>
        </p:txBody>
      </p:sp>
      <p:pic>
        <p:nvPicPr>
          <p:cNvPr id="11266" name="Picture 2" descr="C:\Procesos\Pirolisis\Presentacion Ecopetrol\DSC0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868111" cy="257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584" y="1268760"/>
            <a:ext cx="365531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744416" cy="266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10 CuadroTexto"/>
          <p:cNvSpPr txBox="1"/>
          <p:nvPr/>
        </p:nvSpPr>
        <p:spPr>
          <a:xfrm>
            <a:off x="5472100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Ingeniería de Detalle</a:t>
            </a:r>
            <a:endParaRPr lang="es-CO" dirty="0"/>
          </a:p>
        </p:txBody>
      </p:sp>
      <p:sp>
        <p:nvSpPr>
          <p:cNvPr id="8" name="10 CuadroTexto"/>
          <p:cNvSpPr txBox="1"/>
          <p:nvPr/>
        </p:nvSpPr>
        <p:spPr>
          <a:xfrm>
            <a:off x="5472100" y="3501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Ingeniería Básica</a:t>
            </a:r>
            <a:endParaRPr lang="es-CO" dirty="0"/>
          </a:p>
        </p:txBody>
      </p:sp>
      <p:sp>
        <p:nvSpPr>
          <p:cNvPr id="3" name="Curved Left Arrow 2"/>
          <p:cNvSpPr/>
          <p:nvPr/>
        </p:nvSpPr>
        <p:spPr>
          <a:xfrm rot="20818889">
            <a:off x="4107391" y="3030275"/>
            <a:ext cx="1354302" cy="1589537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611560" y="1196752"/>
            <a:ext cx="3816424" cy="2263118"/>
            <a:chOff x="827584" y="1516722"/>
            <a:chExt cx="7488832" cy="4684737"/>
          </a:xfrm>
        </p:grpSpPr>
        <p:sp>
          <p:nvSpPr>
            <p:cNvPr id="13" name="TextBox 12"/>
            <p:cNvSpPr txBox="1"/>
            <p:nvPr/>
          </p:nvSpPr>
          <p:spPr>
            <a:xfrm>
              <a:off x="3203849" y="4663474"/>
              <a:ext cx="2952328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Separación</a:t>
              </a:r>
              <a:r>
                <a:rPr lang="en-US" sz="1000" dirty="0" smtClean="0"/>
                <a:t> de </a:t>
              </a:r>
              <a:r>
                <a:rPr lang="en-US" sz="1000" dirty="0" err="1" smtClean="0"/>
                <a:t>Fases</a:t>
              </a:r>
              <a:endParaRPr lang="en-US" sz="1000" dirty="0"/>
            </a:p>
          </p:txBody>
        </p:sp>
        <p:cxnSp>
          <p:nvCxnSpPr>
            <p:cNvPr id="14" name="Straight Connector 13"/>
            <p:cNvCxnSpPr>
              <a:stCxn id="22" idx="0"/>
            </p:cNvCxnSpPr>
            <p:nvPr/>
          </p:nvCxnSpPr>
          <p:spPr>
            <a:xfrm flipV="1">
              <a:off x="7164288" y="5229201"/>
              <a:ext cx="0" cy="1440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1" idx="0"/>
            </p:cNvCxnSpPr>
            <p:nvPr/>
          </p:nvCxnSpPr>
          <p:spPr>
            <a:xfrm flipV="1">
              <a:off x="1979712" y="5229200"/>
              <a:ext cx="0" cy="1440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527883" y="1516722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Basura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Plástico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27883" y="2226465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Compactación</a:t>
              </a:r>
              <a:endParaRPr 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9752" y="2936210"/>
              <a:ext cx="4680520" cy="828242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Pirólisis con </a:t>
              </a:r>
              <a:r>
                <a:rPr lang="en-US" sz="1000" dirty="0" err="1" smtClean="0"/>
                <a:t>catálisis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heterogénea</a:t>
              </a:r>
              <a:r>
                <a:rPr lang="en-US" sz="1000" dirty="0" smtClean="0"/>
                <a:t> en </a:t>
              </a:r>
              <a:r>
                <a:rPr lang="en-US" sz="1000" dirty="0" err="1" smtClean="0"/>
                <a:t>fase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líquida</a:t>
              </a:r>
              <a:r>
                <a:rPr lang="en-US" sz="1000" dirty="0" smtClean="0"/>
                <a:t> a 450°C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27883" y="3953731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Condensación</a:t>
              </a:r>
              <a:endParaRPr 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7883" y="5373217"/>
              <a:ext cx="2304255" cy="828242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Crudo</a:t>
              </a:r>
              <a:r>
                <a:rPr lang="en-US" sz="1000" dirty="0" smtClean="0"/>
                <a:t> Super  </a:t>
              </a:r>
              <a:r>
                <a:rPr lang="en-US" sz="1000" dirty="0" err="1" smtClean="0"/>
                <a:t>Liviano</a:t>
              </a:r>
              <a:endParaRPr lang="en-US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7584" y="5373217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Carbonilla</a:t>
              </a:r>
              <a:endParaRPr lang="en-US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2161" y="5373217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Gases</a:t>
              </a:r>
              <a:endParaRPr lang="en-US" sz="1000" dirty="0"/>
            </a:p>
          </p:txBody>
        </p:sp>
        <p:cxnSp>
          <p:nvCxnSpPr>
            <p:cNvPr id="23" name="Straight Connector 22"/>
            <p:cNvCxnSpPr>
              <a:stCxn id="16" idx="2"/>
            </p:cNvCxnSpPr>
            <p:nvPr/>
          </p:nvCxnSpPr>
          <p:spPr>
            <a:xfrm>
              <a:off x="4680011" y="2026409"/>
              <a:ext cx="2" cy="2000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2"/>
              <a:endCxn id="18" idx="0"/>
            </p:cNvCxnSpPr>
            <p:nvPr/>
          </p:nvCxnSpPr>
          <p:spPr>
            <a:xfrm>
              <a:off x="4680011" y="2736152"/>
              <a:ext cx="2" cy="2000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  <a:endCxn id="19" idx="0"/>
            </p:cNvCxnSpPr>
            <p:nvPr/>
          </p:nvCxnSpPr>
          <p:spPr>
            <a:xfrm flipH="1">
              <a:off x="4680011" y="3764453"/>
              <a:ext cx="2" cy="1892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9" idx="2"/>
              <a:endCxn id="13" idx="0"/>
            </p:cNvCxnSpPr>
            <p:nvPr/>
          </p:nvCxnSpPr>
          <p:spPr>
            <a:xfrm>
              <a:off x="4680011" y="4463417"/>
              <a:ext cx="2" cy="2000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2"/>
              <a:endCxn id="20" idx="0"/>
            </p:cNvCxnSpPr>
            <p:nvPr/>
          </p:nvCxnSpPr>
          <p:spPr>
            <a:xfrm flipH="1">
              <a:off x="4680011" y="5173160"/>
              <a:ext cx="2" cy="2000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979712" y="5229200"/>
              <a:ext cx="51845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2" idx="3"/>
              <a:endCxn id="18" idx="3"/>
            </p:cNvCxnSpPr>
            <p:nvPr/>
          </p:nvCxnSpPr>
          <p:spPr>
            <a:xfrm flipH="1" flipV="1">
              <a:off x="7020272" y="3350332"/>
              <a:ext cx="1296144" cy="2277730"/>
            </a:xfrm>
            <a:prstGeom prst="bentConnector3">
              <a:avLst>
                <a:gd name="adj1" fmla="val -3460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10 CuadroTexto"/>
          <p:cNvSpPr txBox="1"/>
          <p:nvPr/>
        </p:nvSpPr>
        <p:spPr>
          <a:xfrm>
            <a:off x="1213467" y="34290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Conceptualización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9998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476672"/>
            <a:ext cx="2952328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Que </a:t>
            </a:r>
            <a:r>
              <a:rPr lang="es-CL" sz="3200" dirty="0" smtClean="0"/>
              <a:t>Sigue…?</a:t>
            </a:r>
            <a:endParaRPr lang="es-CL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619672" y="1484784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Planta </a:t>
            </a:r>
            <a:r>
              <a:rPr lang="es-CO" sz="2800" b="1" dirty="0" smtClean="0"/>
              <a:t>Piloto de 350 k/d y</a:t>
            </a:r>
          </a:p>
          <a:p>
            <a:pPr algn="ctr"/>
            <a:r>
              <a:rPr lang="es-CO" sz="2800" b="1" dirty="0" smtClean="0"/>
              <a:t>Planta Industrial </a:t>
            </a:r>
            <a:r>
              <a:rPr lang="es-CO" sz="2800" b="1" dirty="0" smtClean="0"/>
              <a:t>de 10 </a:t>
            </a:r>
            <a:r>
              <a:rPr lang="es-CO" sz="2800" b="1" dirty="0" smtClean="0"/>
              <a:t>t/d </a:t>
            </a:r>
          </a:p>
          <a:p>
            <a:pPr algn="ctr"/>
            <a:r>
              <a:rPr lang="es-CO" sz="2800" b="1" dirty="0" smtClean="0"/>
              <a:t>de </a:t>
            </a:r>
            <a:r>
              <a:rPr lang="es-CO" sz="2800" b="1" dirty="0" smtClean="0"/>
              <a:t>Residuos Plásticos</a:t>
            </a:r>
            <a:endParaRPr lang="es-CO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68960"/>
            <a:ext cx="8964488" cy="13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331640" y="486916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Beneficiarias 100 Familias Recicladoras</a:t>
            </a:r>
          </a:p>
          <a:p>
            <a:r>
              <a:rPr lang="es-CO" sz="2800" b="1" dirty="0" smtClean="0"/>
              <a:t>Mejoramiento de Ingreso y Calidad de Vida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788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480</Words>
  <Application>Microsoft Office PowerPoint</Application>
  <PresentationFormat>Presentación en pantalla (4:3)</PresentationFormat>
  <Paragraphs>95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ÍNDICE</vt:lpstr>
      <vt:lpstr>Quienes Somos Calderón Laboratorios...?</vt:lpstr>
      <vt:lpstr>Cual es el Problema…?</vt:lpstr>
      <vt:lpstr>Cual es el Problema…?</vt:lpstr>
      <vt:lpstr>Cual es la Solución…?</vt:lpstr>
      <vt:lpstr>Primer paso</vt:lpstr>
      <vt:lpstr>Como Funciona…?</vt:lpstr>
      <vt:lpstr>Que Sigue…?</vt:lpstr>
      <vt:lpstr>Que se Obtiene…?</vt:lpstr>
      <vt:lpstr>Que se Obtiene…?</vt:lpstr>
      <vt:lpstr>Cual es el Potencial de esta Solución…?</vt:lpstr>
      <vt:lpstr>Cual es el Potencial de esta Solución…?</vt:lpstr>
      <vt:lpstr>Beneficios Sociales</vt:lpstr>
      <vt:lpstr>Beneficios Ambientales</vt:lpstr>
      <vt:lpstr>Presupuesto del Proyecto</vt:lpstr>
      <vt:lpstr>Presupuesto del Proyecto</vt:lpstr>
      <vt:lpstr>Presupuesto del Proyecto</vt:lpstr>
      <vt:lpstr>Presupuesto del Proyecto</vt:lpstr>
      <vt:lpstr>Preguntas…?</vt:lpstr>
    </vt:vector>
  </TitlesOfParts>
  <Company>ENEL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Calderon Benjamin (EGP Latin America)</dc:creator>
  <cp:lastModifiedBy>Felipe Calderón</cp:lastModifiedBy>
  <cp:revision>92</cp:revision>
  <dcterms:created xsi:type="dcterms:W3CDTF">2013-05-13T23:25:06Z</dcterms:created>
  <dcterms:modified xsi:type="dcterms:W3CDTF">2013-05-24T13:11:42Z</dcterms:modified>
</cp:coreProperties>
</file>